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9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68A028-EC6E-4621-B727-B5E298DD62ED}" type="datetimeFigureOut">
              <a:rPr lang="en-US" smtClean="0"/>
              <a:t>9/24/2018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F21B13-5A59-48DD-8045-784DBFA9EDE4}" type="slidenum">
              <a:rPr lang="en-US" smtClean="0"/>
              <a:t>‹#›</a:t>
            </a:fld>
            <a:endParaRPr lang="en-US"/>
          </a:p>
        </p:txBody>
      </p:sp>
    </p:spTree>
    <p:extLst>
      <p:ext uri="{BB962C8B-B14F-4D97-AF65-F5344CB8AC3E}">
        <p14:creationId xmlns:p14="http://schemas.microsoft.com/office/powerpoint/2010/main" val="1722491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21B13-5A59-48DD-8045-784DBFA9EDE4}" type="slidenum">
              <a:rPr lang="en-US" smtClean="0"/>
              <a:t>4</a:t>
            </a:fld>
            <a:endParaRPr lang="en-US"/>
          </a:p>
        </p:txBody>
      </p:sp>
    </p:spTree>
    <p:extLst>
      <p:ext uri="{BB962C8B-B14F-4D97-AF65-F5344CB8AC3E}">
        <p14:creationId xmlns:p14="http://schemas.microsoft.com/office/powerpoint/2010/main" val="2174600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9/24/2018</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9/24/2018</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Types of tournaments and draws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46054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4300" indent="0" algn="just">
              <a:buNone/>
            </a:pPr>
            <a:r>
              <a:rPr lang="en-US" sz="2800" dirty="0">
                <a:latin typeface="Times New Roman" pitchFamily="18" charset="0"/>
                <a:cs typeface="Times New Roman" pitchFamily="18" charset="0"/>
              </a:rPr>
              <a:t>After the original draw is made, any player may challenge any other player in the same horizontal row. If they win, they can challenge any players in the row above them. When a player loses to someone in the row below them, they change places with the winner. Again, as in the ladder tournament, clear, concise and specific rules should be posted with the challenge board in order to avoid disputes about challenge matches</a:t>
            </a:r>
            <a:r>
              <a:rPr lang="en-US" dirty="0"/>
              <a:t>.</a:t>
            </a:r>
          </a:p>
        </p:txBody>
      </p:sp>
    </p:spTree>
    <p:extLst>
      <p:ext uri="{BB962C8B-B14F-4D97-AF65-F5344CB8AC3E}">
        <p14:creationId xmlns:p14="http://schemas.microsoft.com/office/powerpoint/2010/main" val="4284349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Single elimination tournament</a:t>
            </a:r>
          </a:p>
        </p:txBody>
      </p:sp>
      <p:sp>
        <p:nvSpPr>
          <p:cNvPr id="3" name="Content Placeholder 2"/>
          <p:cNvSpPr>
            <a:spLocks noGrp="1"/>
          </p:cNvSpPr>
          <p:nvPr>
            <p:ph idx="1"/>
          </p:nvPr>
        </p:nvSpPr>
        <p:spPr/>
        <p:txBody>
          <a:bodyPr>
            <a:normAutofit/>
          </a:bodyPr>
          <a:lstStyle/>
          <a:p>
            <a:pPr marL="114300" indent="0" algn="just">
              <a:buNone/>
            </a:pPr>
            <a:r>
              <a:rPr lang="en-US" sz="2800" dirty="0">
                <a:latin typeface="Times New Roman" pitchFamily="18" charset="0"/>
                <a:cs typeface="Times New Roman" pitchFamily="18" charset="0"/>
              </a:rPr>
              <a:t>The simplest type of tournament is the single elimination tournament, in which the winner of each match advances in the tournament and the loser is eliminated. As the name implies, one loss eliminates a player; no provision is made for an ‘off-day’ or bad luck occurring to a player. This type of draw is most convenient with a large number of contestants and only a short time available for play.</a:t>
            </a:r>
          </a:p>
        </p:txBody>
      </p:sp>
    </p:spTree>
    <p:extLst>
      <p:ext uri="{BB962C8B-B14F-4D97-AF65-F5344CB8AC3E}">
        <p14:creationId xmlns:p14="http://schemas.microsoft.com/office/powerpoint/2010/main" val="3917311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4300" indent="0" algn="just">
              <a:buNone/>
            </a:pPr>
            <a:r>
              <a:rPr lang="en-NZ" sz="2800" dirty="0">
                <a:latin typeface="Times New Roman" pitchFamily="18" charset="0"/>
                <a:cs typeface="Times New Roman" pitchFamily="18" charset="0"/>
              </a:rPr>
              <a:t>If all players are of equal ability or their ability is unknown, all names are placed in a hat and drawn blindly for positions on the draw sheet. The first name drawn is placed on the first line of the draw, the second name drawn is placed on the second line and so on, assuming of course that proper provision has been made for the number of byes required.</a:t>
            </a:r>
            <a:endParaRPr lang="en-US" sz="28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661413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4300" indent="0" algn="just">
              <a:buNone/>
            </a:pPr>
            <a:r>
              <a:rPr lang="en-US" sz="2800" dirty="0">
                <a:latin typeface="Times New Roman" pitchFamily="18" charset="0"/>
                <a:cs typeface="Times New Roman" pitchFamily="18" charset="0"/>
              </a:rPr>
              <a:t>If players’ abilities are known, then they are seeded and placed in the draw as for a seeded elimination tournament</a:t>
            </a:r>
            <a:r>
              <a:rPr lang="en-US" dirty="0"/>
              <a:t>.</a:t>
            </a:r>
          </a:p>
        </p:txBody>
      </p:sp>
    </p:spTree>
    <p:extLst>
      <p:ext uri="{BB962C8B-B14F-4D97-AF65-F5344CB8AC3E}">
        <p14:creationId xmlns:p14="http://schemas.microsoft.com/office/powerpoint/2010/main" val="142436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sz="3200" dirty="0">
                <a:latin typeface="Times New Roman" pitchFamily="18" charset="0"/>
                <a:cs typeface="Times New Roman" pitchFamily="18" charset="0"/>
              </a:rPr>
              <a:t>See </a:t>
            </a:r>
            <a:r>
              <a:rPr lang="en-US" sz="3200" dirty="0" smtClean="0">
                <a:latin typeface="Times New Roman" pitchFamily="18" charset="0"/>
                <a:cs typeface="Times New Roman" pitchFamily="18" charset="0"/>
              </a:rPr>
              <a:t>figure :1</a:t>
            </a:r>
            <a:endParaRPr lang="en-US" sz="3200" dirty="0">
              <a:latin typeface="Times New Roman" pitchFamily="18" charset="0"/>
              <a:cs typeface="Times New Roman" pitchFamily="18" charset="0"/>
            </a:endParaRPr>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143000"/>
            <a:ext cx="69342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3330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marL="114300" indent="0">
              <a:buNone/>
            </a:pPr>
            <a:r>
              <a:rPr lang="en-US" dirty="0"/>
              <a:t>Figure 1: Eight-team single elimination tournament draw format</a:t>
            </a:r>
          </a:p>
          <a:p>
            <a:endParaRPr lang="en-US" dirty="0"/>
          </a:p>
        </p:txBody>
      </p:sp>
    </p:spTree>
    <p:extLst>
      <p:ext uri="{BB962C8B-B14F-4D97-AF65-F5344CB8AC3E}">
        <p14:creationId xmlns:p14="http://schemas.microsoft.com/office/powerpoint/2010/main" val="4235375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Advantages</a:t>
            </a:r>
          </a:p>
        </p:txBody>
      </p:sp>
      <p:sp>
        <p:nvSpPr>
          <p:cNvPr id="3" name="Content Placeholder 2"/>
          <p:cNvSpPr>
            <a:spLocks noGrp="1"/>
          </p:cNvSpPr>
          <p:nvPr>
            <p:ph idx="1"/>
          </p:nvPr>
        </p:nvSpPr>
        <p:spPr/>
        <p:txBody>
          <a:bodyPr/>
          <a:lstStyle/>
          <a:p>
            <a:pPr marL="114300" indent="0">
              <a:buNone/>
            </a:pPr>
            <a:r>
              <a:rPr lang="en-US" dirty="0"/>
              <a:t>•</a:t>
            </a:r>
            <a:r>
              <a:rPr lang="en-US" sz="2400" dirty="0">
                <a:latin typeface="Times New Roman" pitchFamily="18" charset="0"/>
                <a:cs typeface="Times New Roman" pitchFamily="18" charset="0"/>
              </a:rPr>
              <a:t>	</a:t>
            </a:r>
            <a:r>
              <a:rPr lang="en-US" sz="3200" dirty="0">
                <a:latin typeface="Times New Roman" pitchFamily="18" charset="0"/>
                <a:cs typeface="Times New Roman" pitchFamily="18" charset="0"/>
              </a:rPr>
              <a:t>Simple, easily understood.</a:t>
            </a:r>
          </a:p>
          <a:p>
            <a:pPr marL="114300" indent="0">
              <a:buNone/>
            </a:pPr>
            <a:r>
              <a:rPr lang="en-US" sz="3200" dirty="0">
                <a:latin typeface="Times New Roman" pitchFamily="18" charset="0"/>
                <a:cs typeface="Times New Roman" pitchFamily="18" charset="0"/>
              </a:rPr>
              <a:t>•	Determine champion in the shortest possible time.</a:t>
            </a:r>
          </a:p>
          <a:p>
            <a:pPr marL="114300" indent="0">
              <a:buNone/>
            </a:pPr>
            <a:r>
              <a:rPr lang="en-US" sz="3200" dirty="0">
                <a:latin typeface="Times New Roman" pitchFamily="18" charset="0"/>
                <a:cs typeface="Times New Roman" pitchFamily="18" charset="0"/>
              </a:rPr>
              <a:t>•	Require fewer facilities.</a:t>
            </a:r>
          </a:p>
          <a:p>
            <a:pPr marL="114300" indent="0">
              <a:buNone/>
            </a:pPr>
            <a:r>
              <a:rPr lang="en-US" sz="3200" dirty="0">
                <a:latin typeface="Times New Roman" pitchFamily="18" charset="0"/>
                <a:cs typeface="Times New Roman" pitchFamily="18" charset="0"/>
              </a:rPr>
              <a:t>•	Accommodate large entries.</a:t>
            </a:r>
          </a:p>
          <a:p>
            <a:pPr marL="114300" indent="0">
              <a:buNone/>
            </a:pPr>
            <a:r>
              <a:rPr lang="en-US" sz="3200" dirty="0">
                <a:latin typeface="Times New Roman" pitchFamily="18" charset="0"/>
                <a:cs typeface="Times New Roman" pitchFamily="18" charset="0"/>
              </a:rPr>
              <a:t>•	Appropriate for one-day or short-term events.</a:t>
            </a:r>
          </a:p>
          <a:p>
            <a:endParaRPr lang="en-US" dirty="0"/>
          </a:p>
        </p:txBody>
      </p:sp>
    </p:spTree>
    <p:extLst>
      <p:ext uri="{BB962C8B-B14F-4D97-AF65-F5344CB8AC3E}">
        <p14:creationId xmlns:p14="http://schemas.microsoft.com/office/powerpoint/2010/main" val="4141524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Disadvantages</a:t>
            </a:r>
          </a:p>
        </p:txBody>
      </p:sp>
      <p:sp>
        <p:nvSpPr>
          <p:cNvPr id="3" name="Content Placeholder 2"/>
          <p:cNvSpPr>
            <a:spLocks noGrp="1"/>
          </p:cNvSpPr>
          <p:nvPr>
            <p:ph idx="1"/>
          </p:nvPr>
        </p:nvSpPr>
        <p:spPr/>
        <p:txBody>
          <a:bodyPr>
            <a:normAutofit/>
          </a:bodyPr>
          <a:lstStyle/>
          <a:p>
            <a:pPr marL="114300" indent="0" algn="just">
              <a:buNone/>
            </a:pPr>
            <a:r>
              <a:rPr lang="en-US" sz="3200" dirty="0" smtClean="0"/>
              <a:t>•</a:t>
            </a:r>
            <a:r>
              <a:rPr lang="en-US" sz="3200" dirty="0" smtClean="0">
                <a:latin typeface="Times New Roman" pitchFamily="18" charset="0"/>
                <a:cs typeface="Times New Roman" pitchFamily="18" charset="0"/>
              </a:rPr>
              <a:t>Minimum participation.</a:t>
            </a:r>
          </a:p>
          <a:p>
            <a:pPr marL="114300" indent="0" algn="just">
              <a:buNone/>
            </a:pPr>
            <a:r>
              <a:rPr lang="en-US" sz="3200" dirty="0" smtClean="0">
                <a:latin typeface="Times New Roman" pitchFamily="18" charset="0"/>
                <a:cs typeface="Times New Roman" pitchFamily="18" charset="0"/>
              </a:rPr>
              <a:t>•Maximum emphasis is on winning.</a:t>
            </a:r>
          </a:p>
          <a:p>
            <a:pPr marL="114300" indent="0" algn="just">
              <a:buNone/>
            </a:pPr>
            <a:r>
              <a:rPr lang="en-US" sz="3200" dirty="0" smtClean="0">
                <a:latin typeface="Times New Roman" pitchFamily="18" charset="0"/>
                <a:cs typeface="Times New Roman" pitchFamily="18" charset="0"/>
              </a:rPr>
              <a:t>•Champion (or second) may not represent the best players/team.</a:t>
            </a:r>
          </a:p>
          <a:p>
            <a:pPr marL="114300" indent="0" algn="just">
              <a:buNone/>
            </a:pPr>
            <a:r>
              <a:rPr lang="en-US" sz="3200" dirty="0" smtClean="0">
                <a:latin typeface="Times New Roman" pitchFamily="18" charset="0"/>
                <a:cs typeface="Times New Roman" pitchFamily="18" charset="0"/>
              </a:rPr>
              <a:t>•Does not allow players to have an off-day.</a:t>
            </a:r>
          </a:p>
          <a:p>
            <a:pPr marL="114300" indent="0" algn="just">
              <a:buNone/>
            </a:pPr>
            <a:r>
              <a:rPr lang="en-US" sz="3200" dirty="0" smtClean="0">
                <a:latin typeface="Times New Roman" pitchFamily="18" charset="0"/>
                <a:cs typeface="Times New Roman" pitchFamily="18" charset="0"/>
              </a:rPr>
              <a:t>•Need to play sequentially (i.e. if one round is lost to weather, all other rounds have to wait until caught up.)</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538424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Consolation tournament</a:t>
            </a:r>
          </a:p>
        </p:txBody>
      </p:sp>
      <p:sp>
        <p:nvSpPr>
          <p:cNvPr id="3" name="Content Placeholder 2"/>
          <p:cNvSpPr>
            <a:spLocks noGrp="1"/>
          </p:cNvSpPr>
          <p:nvPr>
            <p:ph idx="1"/>
          </p:nvPr>
        </p:nvSpPr>
        <p:spPr/>
        <p:txBody>
          <a:bodyPr>
            <a:normAutofit/>
          </a:bodyPr>
          <a:lstStyle/>
          <a:p>
            <a:pPr marL="114300" indent="0" algn="just">
              <a:buNone/>
            </a:pPr>
            <a:r>
              <a:rPr lang="en-US" sz="2800" dirty="0">
                <a:latin typeface="Times New Roman" pitchFamily="18" charset="0"/>
                <a:cs typeface="Times New Roman" pitchFamily="18" charset="0"/>
              </a:rPr>
              <a:t>The consolation tournament is generally tagged onto a single elimination tournament. When teams/players lose in the first round of play they move to a consolation bracket where they compete with each other for the consolation title. The first-round winners stay in the winners’ bracket and compete for the overall championship.</a:t>
            </a:r>
          </a:p>
        </p:txBody>
      </p:sp>
    </p:spTree>
    <p:extLst>
      <p:ext uri="{BB962C8B-B14F-4D97-AF65-F5344CB8AC3E}">
        <p14:creationId xmlns:p14="http://schemas.microsoft.com/office/powerpoint/2010/main" val="1131239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lgn="just">
              <a:buNone/>
            </a:pPr>
            <a:r>
              <a:rPr lang="en-US" sz="2800" dirty="0">
                <a:latin typeface="Times New Roman" pitchFamily="18" charset="0"/>
                <a:cs typeface="Times New Roman" pitchFamily="18" charset="0"/>
              </a:rPr>
              <a:t>A ‘feed-in’ consolation tournament enables losers from the first round through to losers in the quarter finals to drop down to the consolation bracket to compete for the consolation title</a:t>
            </a:r>
          </a:p>
        </p:txBody>
      </p:sp>
    </p:spTree>
    <p:extLst>
      <p:ext uri="{BB962C8B-B14F-4D97-AF65-F5344CB8AC3E}">
        <p14:creationId xmlns:p14="http://schemas.microsoft.com/office/powerpoint/2010/main" val="3198097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Ladder tournament</a:t>
            </a:r>
          </a:p>
        </p:txBody>
      </p:sp>
      <p:sp>
        <p:nvSpPr>
          <p:cNvPr id="3" name="Content Placeholder 2"/>
          <p:cNvSpPr>
            <a:spLocks noGrp="1"/>
          </p:cNvSpPr>
          <p:nvPr>
            <p:ph idx="1"/>
          </p:nvPr>
        </p:nvSpPr>
        <p:spPr/>
        <p:txBody>
          <a:bodyPr/>
          <a:lstStyle/>
          <a:p>
            <a:pPr marL="0" indent="0" algn="just">
              <a:buNone/>
            </a:pPr>
            <a:r>
              <a:rPr lang="en-US" sz="2800" dirty="0">
                <a:latin typeface="Times New Roman" pitchFamily="18" charset="0"/>
                <a:cs typeface="Times New Roman" pitchFamily="18" charset="0"/>
              </a:rPr>
              <a:t>In a ladder tournament players are listed as if on the rungs of a ladder, according to ability or ranking, with the best player at the top of the list. Competition is arranged by challenge and a player is allowed to challenge players above them on the ladder. Usually there is a limit to how many rungs above them players may challenge</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210083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solidFill>
                  <a:schemeClr val="tx1"/>
                </a:solidFill>
                <a:latin typeface="Times New Roman" pitchFamily="18" charset="0"/>
                <a:cs typeface="Times New Roman" pitchFamily="18" charset="0"/>
              </a:rPr>
              <a:t>Figure 2: Consolation tournament for single elimination draw format</a:t>
            </a: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40388" y="1905000"/>
            <a:ext cx="5853623" cy="3962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0779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tx1"/>
                </a:solidFill>
                <a:latin typeface="Times New Roman" pitchFamily="18" charset="0"/>
                <a:cs typeface="Times New Roman" pitchFamily="18" charset="0"/>
              </a:rPr>
              <a:t>Double</a:t>
            </a:r>
            <a:r>
              <a:rPr lang="en-US" dirty="0"/>
              <a:t> elimination tournament</a:t>
            </a:r>
          </a:p>
        </p:txBody>
      </p:sp>
      <p:sp>
        <p:nvSpPr>
          <p:cNvPr id="3" name="Content Placeholder 2"/>
          <p:cNvSpPr>
            <a:spLocks noGrp="1"/>
          </p:cNvSpPr>
          <p:nvPr>
            <p:ph idx="1"/>
          </p:nvPr>
        </p:nvSpPr>
        <p:spPr/>
        <p:txBody>
          <a:bodyPr>
            <a:normAutofit/>
          </a:bodyPr>
          <a:lstStyle/>
          <a:p>
            <a:pPr algn="just"/>
            <a:r>
              <a:rPr lang="en-US" sz="2800" dirty="0">
                <a:latin typeface="Times New Roman" pitchFamily="18" charset="0"/>
                <a:cs typeface="Times New Roman" pitchFamily="18" charset="0"/>
              </a:rPr>
              <a:t>In a double elimination tournament a team or players must lose twice before they are eliminated. It’s superior to the single elimination tournament when a small number of players are involved (less than eight) for it makes allowances for players having an ‘off-day’. Byes are given for less than eight players. If more than eight players are entered, two separate tournaments can be held and the winners can meet for the championship.</a:t>
            </a:r>
          </a:p>
        </p:txBody>
      </p:sp>
    </p:spTree>
    <p:extLst>
      <p:ext uri="{BB962C8B-B14F-4D97-AF65-F5344CB8AC3E}">
        <p14:creationId xmlns:p14="http://schemas.microsoft.com/office/powerpoint/2010/main" val="1315897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imes New Roman" pitchFamily="18" charset="0"/>
                <a:cs typeface="Times New Roman" pitchFamily="18" charset="0"/>
              </a:rPr>
              <a:t>See figure 3:</a:t>
            </a: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219200"/>
            <a:ext cx="83820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3409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itchFamily="18" charset="0"/>
                <a:cs typeface="Times New Roman" pitchFamily="18" charset="0"/>
              </a:rPr>
              <a:t>Loser's bracket</a:t>
            </a:r>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447800"/>
            <a:ext cx="7848600" cy="487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59215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lgn="ctr">
              <a:buNone/>
            </a:pPr>
            <a:r>
              <a:rPr lang="en-US" sz="2400" dirty="0">
                <a:latin typeface="Times New Roman" pitchFamily="18" charset="0"/>
                <a:cs typeface="Times New Roman" pitchFamily="18" charset="0"/>
              </a:rPr>
              <a:t>Figure 3: Double elimination tournament draw format with loser's bracket format</a:t>
            </a:r>
          </a:p>
        </p:txBody>
      </p:sp>
    </p:spTree>
    <p:extLst>
      <p:ext uri="{BB962C8B-B14F-4D97-AF65-F5344CB8AC3E}">
        <p14:creationId xmlns:p14="http://schemas.microsoft.com/office/powerpoint/2010/main" val="1702166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itchFamily="18" charset="0"/>
                <a:cs typeface="Times New Roman" pitchFamily="18" charset="0"/>
              </a:rPr>
              <a:t>Seeded</a:t>
            </a:r>
            <a:r>
              <a:rPr lang="en-US" dirty="0">
                <a:latin typeface="Times New Roman" pitchFamily="18" charset="0"/>
                <a:cs typeface="Times New Roman" pitchFamily="18" charset="0"/>
              </a:rPr>
              <a:t> elimination tournament</a:t>
            </a:r>
          </a:p>
        </p:txBody>
      </p:sp>
      <p:sp>
        <p:nvSpPr>
          <p:cNvPr id="3" name="Content Placeholder 2"/>
          <p:cNvSpPr>
            <a:spLocks noGrp="1"/>
          </p:cNvSpPr>
          <p:nvPr>
            <p:ph idx="1"/>
          </p:nvPr>
        </p:nvSpPr>
        <p:spPr/>
        <p:txBody>
          <a:bodyPr/>
          <a:lstStyle/>
          <a:p>
            <a:pPr marL="114300" indent="0" algn="just">
              <a:buNone/>
            </a:pPr>
            <a:r>
              <a:rPr lang="en-US" sz="2800" dirty="0">
                <a:latin typeface="Times New Roman" pitchFamily="18" charset="0"/>
                <a:cs typeface="Times New Roman" pitchFamily="18" charset="0"/>
              </a:rPr>
              <a:t>The draw format for this type of tournament ideally has entries of 4, 8, 16, 32, 64 (multiples of 4). If there are:</a:t>
            </a:r>
          </a:p>
          <a:p>
            <a:pPr marL="114300" indent="0" algn="just">
              <a:buNone/>
            </a:pPr>
            <a:r>
              <a:rPr lang="en-US" sz="2800" dirty="0">
                <a:latin typeface="Times New Roman" pitchFamily="18" charset="0"/>
                <a:cs typeface="Times New Roman" pitchFamily="18" charset="0"/>
              </a:rPr>
              <a:t>•	8 or 16 entrants, have 4 seeded players</a:t>
            </a:r>
          </a:p>
          <a:p>
            <a:pPr marL="114300" indent="0" algn="just">
              <a:buNone/>
            </a:pPr>
            <a:r>
              <a:rPr lang="en-US" sz="2800" dirty="0">
                <a:latin typeface="Times New Roman" pitchFamily="18" charset="0"/>
                <a:cs typeface="Times New Roman" pitchFamily="18" charset="0"/>
              </a:rPr>
              <a:t>•	24 or 32 entrants, have 8 seeded players</a:t>
            </a:r>
          </a:p>
          <a:p>
            <a:pPr marL="114300" indent="0" algn="just">
              <a:buNone/>
            </a:pPr>
            <a:r>
              <a:rPr lang="en-US" sz="2800" dirty="0">
                <a:latin typeface="Times New Roman" pitchFamily="18" charset="0"/>
                <a:cs typeface="Times New Roman" pitchFamily="18" charset="0"/>
              </a:rPr>
              <a:t>•	64 and over entrants, have 16 seeded players.</a:t>
            </a:r>
          </a:p>
          <a:p>
            <a:pPr marL="114300" indent="0" algn="just">
              <a:buNone/>
            </a:pPr>
            <a:r>
              <a:rPr lang="en-US" sz="2800" dirty="0">
                <a:latin typeface="Times New Roman" pitchFamily="18" charset="0"/>
                <a:cs typeface="Times New Roman" pitchFamily="18" charset="0"/>
              </a:rPr>
              <a:t>Seeds are placed on draw at positions as outlined on the draw sheet.</a:t>
            </a:r>
          </a:p>
          <a:p>
            <a:endParaRPr lang="en-US" dirty="0"/>
          </a:p>
        </p:txBody>
      </p:sp>
    </p:spTree>
    <p:extLst>
      <p:ext uri="{BB962C8B-B14F-4D97-AF65-F5344CB8AC3E}">
        <p14:creationId xmlns:p14="http://schemas.microsoft.com/office/powerpoint/2010/main" val="1718762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4300" indent="0" algn="just">
              <a:buNone/>
            </a:pPr>
            <a:r>
              <a:rPr lang="en-US" sz="2800" dirty="0">
                <a:latin typeface="Times New Roman" pitchFamily="18" charset="0"/>
                <a:cs typeface="Times New Roman" pitchFamily="18" charset="0"/>
              </a:rPr>
              <a:t>After seeds have been placed on draw, other players are drawn randomly and placed on draw from top to bottom.</a:t>
            </a:r>
          </a:p>
          <a:p>
            <a:pPr marL="114300" indent="0" algn="just">
              <a:buNone/>
            </a:pPr>
            <a:r>
              <a:rPr lang="en-US" sz="2800" dirty="0">
                <a:latin typeface="Times New Roman" pitchFamily="18" charset="0"/>
                <a:cs typeface="Times New Roman" pitchFamily="18" charset="0"/>
              </a:rPr>
              <a:t>If there are not 4, 8, 16, 32, 64 entrants, byes are allocated to seeds in seeded order, for example </a:t>
            </a:r>
          </a:p>
          <a:p>
            <a:pPr marL="114300" indent="0" algn="just">
              <a:buNone/>
            </a:pPr>
            <a:r>
              <a:rPr lang="en-US" sz="2800" dirty="0">
                <a:latin typeface="Times New Roman" pitchFamily="18" charset="0"/>
                <a:cs typeface="Times New Roman" pitchFamily="18" charset="0"/>
              </a:rPr>
              <a:t>if there are:</a:t>
            </a:r>
          </a:p>
          <a:p>
            <a:pPr marL="114300" indent="0" algn="just">
              <a:buNone/>
            </a:pPr>
            <a:r>
              <a:rPr lang="en-US" sz="2800" dirty="0">
                <a:latin typeface="Times New Roman" pitchFamily="18" charset="0"/>
                <a:cs typeface="Times New Roman" pitchFamily="18" charset="0"/>
              </a:rPr>
              <a:t>•	14 entrants, seeds 1 &amp; 2 have byes</a:t>
            </a:r>
          </a:p>
          <a:p>
            <a:pPr marL="114300" indent="0" algn="just">
              <a:buNone/>
            </a:pPr>
            <a:r>
              <a:rPr lang="en-US" sz="2800" dirty="0">
                <a:latin typeface="Times New Roman" pitchFamily="18" charset="0"/>
                <a:cs typeface="Times New Roman" pitchFamily="18" charset="0"/>
              </a:rPr>
              <a:t>•	24 entrants, seeds 1-8 have byes.</a:t>
            </a:r>
          </a:p>
          <a:p>
            <a:endParaRPr lang="en-US" dirty="0"/>
          </a:p>
        </p:txBody>
      </p:sp>
    </p:spTree>
    <p:extLst>
      <p:ext uri="{BB962C8B-B14F-4D97-AF65-F5344CB8AC3E}">
        <p14:creationId xmlns:p14="http://schemas.microsoft.com/office/powerpoint/2010/main" val="1432218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838200"/>
            <a:ext cx="7467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4694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52400"/>
            <a:ext cx="8007927"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1711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Round robin tournament</a:t>
            </a:r>
          </a:p>
        </p:txBody>
      </p:sp>
      <p:sp>
        <p:nvSpPr>
          <p:cNvPr id="3" name="Content Placeholder 2"/>
          <p:cNvSpPr>
            <a:spLocks noGrp="1"/>
          </p:cNvSpPr>
          <p:nvPr>
            <p:ph idx="1"/>
          </p:nvPr>
        </p:nvSpPr>
        <p:spPr/>
        <p:txBody>
          <a:bodyPr>
            <a:normAutofit/>
          </a:bodyPr>
          <a:lstStyle/>
          <a:p>
            <a:pPr algn="just"/>
            <a:r>
              <a:rPr lang="en-US" sz="2800" dirty="0">
                <a:latin typeface="Times New Roman" pitchFamily="18" charset="0"/>
                <a:cs typeface="Times New Roman" pitchFamily="18" charset="0"/>
              </a:rPr>
              <a:t>This format allows maximum participation as every team/player plays every other participant an equal number of times. The winner of the tournament is generally the team or individual with the most wins.</a:t>
            </a:r>
          </a:p>
        </p:txBody>
      </p:sp>
    </p:spTree>
    <p:extLst>
      <p:ext uri="{BB962C8B-B14F-4D97-AF65-F5344CB8AC3E}">
        <p14:creationId xmlns:p14="http://schemas.microsoft.com/office/powerpoint/2010/main" val="190043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2800" dirty="0">
                <a:latin typeface="Times New Roman" pitchFamily="18" charset="0"/>
                <a:cs typeface="Times New Roman" pitchFamily="18" charset="0"/>
              </a:rPr>
              <a:t>If the lowest-placed player wins the match then the two players change places on the ladder. If the challenged player wins, they are allowed to challenge someone above them before they must accept another challenge. </a:t>
            </a:r>
          </a:p>
        </p:txBody>
      </p:sp>
    </p:spTree>
    <p:extLst>
      <p:ext uri="{BB962C8B-B14F-4D97-AF65-F5344CB8AC3E}">
        <p14:creationId xmlns:p14="http://schemas.microsoft.com/office/powerpoint/2010/main" val="19570907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a:t>
            </a:r>
          </a:p>
        </p:txBody>
      </p:sp>
      <p:sp>
        <p:nvSpPr>
          <p:cNvPr id="3" name="Content Placeholder 2"/>
          <p:cNvSpPr>
            <a:spLocks noGrp="1"/>
          </p:cNvSpPr>
          <p:nvPr>
            <p:ph idx="1"/>
          </p:nvPr>
        </p:nvSpPr>
        <p:spPr/>
        <p:txBody>
          <a:bodyPr/>
          <a:lstStyle/>
          <a:p>
            <a:pPr marL="114300" indent="0">
              <a:buNone/>
            </a:pPr>
            <a:r>
              <a:rPr lang="en-US" dirty="0" smtClean="0"/>
              <a:t>•</a:t>
            </a:r>
            <a:r>
              <a:rPr lang="en-US" dirty="0"/>
              <a:t>	Popular format.</a:t>
            </a:r>
          </a:p>
          <a:p>
            <a:pPr marL="114300" indent="0">
              <a:buNone/>
            </a:pPr>
            <a:r>
              <a:rPr lang="en-US" dirty="0"/>
              <a:t>•	Easy to </a:t>
            </a:r>
            <a:r>
              <a:rPr lang="en-US" dirty="0" err="1"/>
              <a:t>organise</a:t>
            </a:r>
            <a:r>
              <a:rPr lang="en-US" dirty="0"/>
              <a:t> and administer.</a:t>
            </a:r>
          </a:p>
          <a:p>
            <a:pPr marL="114300" indent="0">
              <a:buNone/>
            </a:pPr>
            <a:r>
              <a:rPr lang="en-US" dirty="0"/>
              <a:t>•	Able to pre-schedule full event.</a:t>
            </a:r>
          </a:p>
          <a:p>
            <a:pPr marL="114300" indent="0">
              <a:buNone/>
            </a:pPr>
            <a:r>
              <a:rPr lang="en-US" dirty="0"/>
              <a:t>•	Each team plays the others.</a:t>
            </a:r>
          </a:p>
          <a:p>
            <a:pPr marL="114300" indent="0">
              <a:buNone/>
            </a:pPr>
            <a:r>
              <a:rPr lang="en-US" dirty="0"/>
              <a:t>•	Produces a true champion.</a:t>
            </a:r>
          </a:p>
          <a:p>
            <a:pPr marL="114300" indent="0">
              <a:buNone/>
            </a:pPr>
            <a:r>
              <a:rPr lang="en-US" dirty="0"/>
              <a:t>•	Can rank entries at the end of tournament.</a:t>
            </a:r>
          </a:p>
          <a:p>
            <a:pPr marL="114300" indent="0">
              <a:buNone/>
            </a:pPr>
            <a:r>
              <a:rPr lang="en-US" dirty="0"/>
              <a:t>•	Postponed games can be replaced as needed.</a:t>
            </a:r>
          </a:p>
          <a:p>
            <a:endParaRPr lang="en-US" dirty="0"/>
          </a:p>
        </p:txBody>
      </p:sp>
    </p:spTree>
    <p:extLst>
      <p:ext uri="{BB962C8B-B14F-4D97-AF65-F5344CB8AC3E}">
        <p14:creationId xmlns:p14="http://schemas.microsoft.com/office/powerpoint/2010/main" val="2487482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Disadvantages</a:t>
            </a:r>
          </a:p>
        </p:txBody>
      </p:sp>
      <p:sp>
        <p:nvSpPr>
          <p:cNvPr id="3" name="Content Placeholder 2"/>
          <p:cNvSpPr>
            <a:spLocks noGrp="1"/>
          </p:cNvSpPr>
          <p:nvPr>
            <p:ph idx="1"/>
          </p:nvPr>
        </p:nvSpPr>
        <p:spPr/>
        <p:txBody>
          <a:bodyPr/>
          <a:lstStyle/>
          <a:p>
            <a:pPr marL="114300" indent="0">
              <a:buNone/>
            </a:pPr>
            <a:r>
              <a:rPr lang="en-US" dirty="0"/>
              <a:t>•	Time consuming.</a:t>
            </a:r>
          </a:p>
          <a:p>
            <a:pPr marL="114300" indent="0">
              <a:buNone/>
            </a:pPr>
            <a:r>
              <a:rPr lang="en-US" dirty="0"/>
              <a:t>•	May need a lot of facilities.</a:t>
            </a:r>
          </a:p>
          <a:p>
            <a:pPr marL="114300" indent="0">
              <a:buNone/>
            </a:pPr>
            <a:r>
              <a:rPr lang="en-US" dirty="0"/>
              <a:t>•	Some may default near the end when they know they cannot win.</a:t>
            </a:r>
          </a:p>
          <a:p>
            <a:pPr marL="114300" indent="0">
              <a:buNone/>
            </a:pPr>
            <a:r>
              <a:rPr lang="en-US" dirty="0"/>
              <a:t>•	If entry numbers are too large the tournament may need to be split into pools.</a:t>
            </a:r>
          </a:p>
          <a:p>
            <a:pPr marL="114300" indent="0">
              <a:buNone/>
            </a:pPr>
            <a:r>
              <a:rPr lang="en-US" dirty="0"/>
              <a:t>•	Can end in a draw resulting in an extra play-off.</a:t>
            </a:r>
          </a:p>
          <a:p>
            <a:pPr marL="114300" indent="0">
              <a:buNone/>
            </a:pPr>
            <a:r>
              <a:rPr lang="en-US" dirty="0"/>
              <a:t>•	Doesn’t provide an instant winner.</a:t>
            </a:r>
          </a:p>
          <a:p>
            <a:pPr marL="114300" indent="0">
              <a:buNone/>
            </a:pPr>
            <a:endParaRPr lang="en-US" dirty="0"/>
          </a:p>
        </p:txBody>
      </p:sp>
    </p:spTree>
    <p:extLst>
      <p:ext uri="{BB962C8B-B14F-4D97-AF65-F5344CB8AC3E}">
        <p14:creationId xmlns:p14="http://schemas.microsoft.com/office/powerpoint/2010/main" val="23641511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4300" indent="0" algn="just">
              <a:buNone/>
            </a:pPr>
            <a:r>
              <a:rPr lang="en-US" dirty="0"/>
              <a:t>If teams/players included are to be seeded so that the top teams/players meet in the final round, those teams/players are accorded the appropriate numbers in the draw which would have them meeting in the final round.</a:t>
            </a:r>
          </a:p>
          <a:p>
            <a:pPr marL="114300" indent="0" algn="just">
              <a:buNone/>
            </a:pPr>
            <a:r>
              <a:rPr lang="en-US" dirty="0"/>
              <a:t>When pools are required and you are seeding a draw on previous results, the snake seeding system is recommended. In this method, all teams are ranked in order then the teams are placed in pools starting from the left across pools and then reversed from the right until all teams are accounted for, for example:</a:t>
            </a:r>
          </a:p>
          <a:p>
            <a:endParaRPr lang="en-US" dirty="0"/>
          </a:p>
        </p:txBody>
      </p:sp>
    </p:spTree>
    <p:extLst>
      <p:ext uri="{BB962C8B-B14F-4D97-AF65-F5344CB8AC3E}">
        <p14:creationId xmlns:p14="http://schemas.microsoft.com/office/powerpoint/2010/main" val="22595155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itchFamily="18" charset="0"/>
                <a:cs typeface="Times New Roman" pitchFamily="18" charset="0"/>
              </a:rPr>
              <a:t>Round robin snaking seeding method for two pools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1604988"/>
              </p:ext>
            </p:extLst>
          </p:nvPr>
        </p:nvGraphicFramePr>
        <p:xfrm>
          <a:off x="3107690" y="3807714"/>
          <a:ext cx="2319020" cy="192786"/>
        </p:xfrm>
        <a:graphic>
          <a:graphicData uri="http://schemas.openxmlformats.org/drawingml/2006/table">
            <a:tbl>
              <a:tblPr firstRow="1" bandRow="1">
                <a:tableStyleId>{5C22544A-7EE6-4342-B048-85BDC9FD1C3A}</a:tableStyleId>
              </a:tblPr>
              <a:tblGrid>
                <a:gridCol w="2319020"/>
              </a:tblGrid>
              <a:tr h="0">
                <a:tc>
                  <a:txBody>
                    <a:bodyPr/>
                    <a:lstStyle/>
                    <a:p>
                      <a:pPr marL="0" marR="0">
                        <a:lnSpc>
                          <a:spcPct val="115000"/>
                        </a:lnSpc>
                        <a:spcBef>
                          <a:spcPts val="500"/>
                        </a:spcBef>
                        <a:spcAft>
                          <a:spcPts val="500"/>
                        </a:spcAft>
                      </a:pPr>
                      <a:endParaRPr lang="en-US" sz="1100" dirty="0">
                        <a:effectLst/>
                        <a:latin typeface="Calibri"/>
                        <a:ea typeface="Times New Roman"/>
                        <a:cs typeface="Times New Roman"/>
                      </a:endParaRPr>
                    </a:p>
                  </a:txBody>
                  <a:tcPr marL="68580" marR="68580" marT="0" marB="0" anchor="b"/>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22181156"/>
              </p:ext>
            </p:extLst>
          </p:nvPr>
        </p:nvGraphicFramePr>
        <p:xfrm>
          <a:off x="1752600" y="1752594"/>
          <a:ext cx="5562600" cy="4572005"/>
        </p:xfrm>
        <a:graphic>
          <a:graphicData uri="http://schemas.openxmlformats.org/drawingml/2006/table">
            <a:tbl>
              <a:tblPr firstRow="1" bandRow="1">
                <a:tableStyleId>{5C22544A-7EE6-4342-B048-85BDC9FD1C3A}</a:tableStyleId>
              </a:tblPr>
              <a:tblGrid>
                <a:gridCol w="2755406"/>
                <a:gridCol w="2807194"/>
              </a:tblGrid>
              <a:tr h="1169489">
                <a:tc gridSpan="2">
                  <a:txBody>
                    <a:bodyPr/>
                    <a:lstStyle/>
                    <a:p>
                      <a:pPr marL="0" marR="0">
                        <a:lnSpc>
                          <a:spcPct val="115000"/>
                        </a:lnSpc>
                        <a:spcBef>
                          <a:spcPts val="500"/>
                        </a:spcBef>
                        <a:spcAft>
                          <a:spcPts val="500"/>
                        </a:spcAft>
                      </a:pPr>
                      <a:r>
                        <a:rPr lang="en-NZ" sz="1100">
                          <a:effectLst/>
                        </a:rPr>
                        <a:t>Round robin snaking seeding method for two pools</a:t>
                      </a:r>
                      <a:endParaRPr lang="en-US" sz="1100">
                        <a:effectLst/>
                        <a:latin typeface="Calibri"/>
                        <a:ea typeface="Times New Roman"/>
                        <a:cs typeface="Times New Roman"/>
                      </a:endParaRPr>
                    </a:p>
                  </a:txBody>
                  <a:tcPr marL="68580" marR="68580" marT="0" marB="0" anchor="b"/>
                </a:tc>
                <a:tc hMerge="1">
                  <a:txBody>
                    <a:bodyPr/>
                    <a:lstStyle/>
                    <a:p>
                      <a:endParaRPr lang="en-US"/>
                    </a:p>
                  </a:txBody>
                  <a:tcPr/>
                </a:tc>
              </a:tr>
              <a:tr h="567086">
                <a:tc>
                  <a:txBody>
                    <a:bodyPr/>
                    <a:lstStyle/>
                    <a:p>
                      <a:pPr marL="0" marR="0">
                        <a:lnSpc>
                          <a:spcPct val="115000"/>
                        </a:lnSpc>
                        <a:spcBef>
                          <a:spcPts val="500"/>
                        </a:spcBef>
                        <a:spcAft>
                          <a:spcPts val="500"/>
                        </a:spcAft>
                      </a:pPr>
                      <a:r>
                        <a:rPr lang="en-NZ" sz="1100">
                          <a:effectLst/>
                        </a:rPr>
                        <a:t>Pool A</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500"/>
                        </a:spcBef>
                        <a:spcAft>
                          <a:spcPts val="500"/>
                        </a:spcAft>
                      </a:pPr>
                      <a:r>
                        <a:rPr lang="en-NZ" sz="1100">
                          <a:effectLst/>
                        </a:rPr>
                        <a:t>Pool B</a:t>
                      </a:r>
                      <a:endParaRPr lang="en-US" sz="1100">
                        <a:effectLst/>
                        <a:latin typeface="Calibri"/>
                        <a:ea typeface="Times New Roman"/>
                        <a:cs typeface="Times New Roman"/>
                      </a:endParaRPr>
                    </a:p>
                  </a:txBody>
                  <a:tcPr marL="68580" marR="68580" marT="0" marB="0"/>
                </a:tc>
              </a:tr>
              <a:tr h="567086">
                <a:tc>
                  <a:txBody>
                    <a:bodyPr/>
                    <a:lstStyle/>
                    <a:p>
                      <a:pPr marL="0" marR="0">
                        <a:lnSpc>
                          <a:spcPct val="115000"/>
                        </a:lnSpc>
                        <a:spcBef>
                          <a:spcPts val="500"/>
                        </a:spcBef>
                        <a:spcAft>
                          <a:spcPts val="500"/>
                        </a:spcAft>
                      </a:pPr>
                      <a:r>
                        <a:rPr lang="en-NZ" sz="1100">
                          <a:effectLst/>
                        </a:rPr>
                        <a:t>1</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500"/>
                        </a:spcBef>
                        <a:spcAft>
                          <a:spcPts val="500"/>
                        </a:spcAft>
                      </a:pPr>
                      <a:r>
                        <a:rPr lang="en-NZ" sz="1100">
                          <a:effectLst/>
                        </a:rPr>
                        <a:t>2</a:t>
                      </a:r>
                      <a:endParaRPr lang="en-US" sz="1100">
                        <a:effectLst/>
                        <a:latin typeface="Calibri"/>
                        <a:ea typeface="Times New Roman"/>
                        <a:cs typeface="Times New Roman"/>
                      </a:endParaRPr>
                    </a:p>
                  </a:txBody>
                  <a:tcPr marL="68580" marR="68580" marT="0" marB="0"/>
                </a:tc>
              </a:tr>
              <a:tr h="567086">
                <a:tc>
                  <a:txBody>
                    <a:bodyPr/>
                    <a:lstStyle/>
                    <a:p>
                      <a:pPr marL="0" marR="0">
                        <a:lnSpc>
                          <a:spcPct val="115000"/>
                        </a:lnSpc>
                        <a:spcBef>
                          <a:spcPts val="500"/>
                        </a:spcBef>
                        <a:spcAft>
                          <a:spcPts val="500"/>
                        </a:spcAft>
                      </a:pPr>
                      <a:r>
                        <a:rPr lang="en-NZ" sz="1100" dirty="0">
                          <a:effectLst/>
                        </a:rPr>
                        <a:t>4</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500"/>
                        </a:spcBef>
                        <a:spcAft>
                          <a:spcPts val="500"/>
                        </a:spcAft>
                      </a:pPr>
                      <a:r>
                        <a:rPr lang="en-NZ" sz="1100">
                          <a:effectLst/>
                        </a:rPr>
                        <a:t>3</a:t>
                      </a:r>
                      <a:endParaRPr lang="en-US" sz="1100">
                        <a:effectLst/>
                        <a:latin typeface="Calibri"/>
                        <a:ea typeface="Times New Roman"/>
                        <a:cs typeface="Times New Roman"/>
                      </a:endParaRPr>
                    </a:p>
                  </a:txBody>
                  <a:tcPr marL="68580" marR="68580" marT="0" marB="0"/>
                </a:tc>
              </a:tr>
              <a:tr h="567086">
                <a:tc>
                  <a:txBody>
                    <a:bodyPr/>
                    <a:lstStyle/>
                    <a:p>
                      <a:pPr marL="0" marR="0">
                        <a:lnSpc>
                          <a:spcPct val="115000"/>
                        </a:lnSpc>
                        <a:spcBef>
                          <a:spcPts val="500"/>
                        </a:spcBef>
                        <a:spcAft>
                          <a:spcPts val="500"/>
                        </a:spcAft>
                      </a:pPr>
                      <a:r>
                        <a:rPr lang="en-NZ" sz="1100">
                          <a:effectLst/>
                        </a:rPr>
                        <a:t>5</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500"/>
                        </a:spcBef>
                        <a:spcAft>
                          <a:spcPts val="500"/>
                        </a:spcAft>
                      </a:pPr>
                      <a:r>
                        <a:rPr lang="en-NZ" sz="1100">
                          <a:effectLst/>
                        </a:rPr>
                        <a:t>6</a:t>
                      </a:r>
                      <a:endParaRPr lang="en-US" sz="1100">
                        <a:effectLst/>
                        <a:latin typeface="Calibri"/>
                        <a:ea typeface="Times New Roman"/>
                        <a:cs typeface="Times New Roman"/>
                      </a:endParaRPr>
                    </a:p>
                  </a:txBody>
                  <a:tcPr marL="68580" marR="68580" marT="0" marB="0"/>
                </a:tc>
              </a:tr>
              <a:tr h="567086">
                <a:tc>
                  <a:txBody>
                    <a:bodyPr/>
                    <a:lstStyle/>
                    <a:p>
                      <a:pPr marL="0" marR="0">
                        <a:lnSpc>
                          <a:spcPct val="115000"/>
                        </a:lnSpc>
                        <a:spcBef>
                          <a:spcPts val="500"/>
                        </a:spcBef>
                        <a:spcAft>
                          <a:spcPts val="500"/>
                        </a:spcAft>
                      </a:pPr>
                      <a:r>
                        <a:rPr lang="en-NZ" sz="1100">
                          <a:effectLst/>
                        </a:rPr>
                        <a:t>8</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500"/>
                        </a:spcBef>
                        <a:spcAft>
                          <a:spcPts val="500"/>
                        </a:spcAft>
                      </a:pPr>
                      <a:r>
                        <a:rPr lang="en-NZ" sz="1100">
                          <a:effectLst/>
                        </a:rPr>
                        <a:t>7</a:t>
                      </a:r>
                      <a:endParaRPr lang="en-US" sz="1100">
                        <a:effectLst/>
                        <a:latin typeface="Calibri"/>
                        <a:ea typeface="Times New Roman"/>
                        <a:cs typeface="Times New Roman"/>
                      </a:endParaRPr>
                    </a:p>
                  </a:txBody>
                  <a:tcPr marL="68580" marR="68580" marT="0" marB="0"/>
                </a:tc>
              </a:tr>
              <a:tr h="567086">
                <a:tc>
                  <a:txBody>
                    <a:bodyPr/>
                    <a:lstStyle/>
                    <a:p>
                      <a:pPr marL="0" marR="0">
                        <a:lnSpc>
                          <a:spcPct val="115000"/>
                        </a:lnSpc>
                        <a:spcBef>
                          <a:spcPts val="500"/>
                        </a:spcBef>
                        <a:spcAft>
                          <a:spcPts val="500"/>
                        </a:spcAft>
                      </a:pPr>
                      <a:r>
                        <a:rPr lang="en-NZ" sz="1100">
                          <a:effectLst/>
                        </a:rPr>
                        <a:t>9</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500"/>
                        </a:spcBef>
                        <a:spcAft>
                          <a:spcPts val="500"/>
                        </a:spcAft>
                      </a:pPr>
                      <a:r>
                        <a:rPr lang="en-NZ" sz="1100" dirty="0">
                          <a:effectLst/>
                        </a:rPr>
                        <a:t>10</a:t>
                      </a:r>
                      <a:endParaRPr lang="en-US" sz="11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5369926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34663881"/>
              </p:ext>
            </p:extLst>
          </p:nvPr>
        </p:nvGraphicFramePr>
        <p:xfrm>
          <a:off x="838201" y="1752599"/>
          <a:ext cx="6781800" cy="4267202"/>
        </p:xfrm>
        <a:graphic>
          <a:graphicData uri="http://schemas.openxmlformats.org/drawingml/2006/table">
            <a:tbl>
              <a:tblPr firstRow="1" firstCol="1" bandRow="1">
                <a:tableStyleId>{5C22544A-7EE6-4342-B048-85BDC9FD1C3A}</a:tableStyleId>
              </a:tblPr>
              <a:tblGrid>
                <a:gridCol w="1355794"/>
                <a:gridCol w="3427696"/>
                <a:gridCol w="1998310"/>
              </a:tblGrid>
              <a:tr h="611892">
                <a:tc gridSpan="3">
                  <a:txBody>
                    <a:bodyPr/>
                    <a:lstStyle/>
                    <a:p>
                      <a:pPr marL="0" marR="0">
                        <a:lnSpc>
                          <a:spcPct val="115000"/>
                        </a:lnSpc>
                        <a:spcBef>
                          <a:spcPts val="500"/>
                        </a:spcBef>
                        <a:spcAft>
                          <a:spcPts val="500"/>
                        </a:spcAft>
                      </a:pPr>
                      <a:r>
                        <a:rPr lang="en-NZ" sz="1100">
                          <a:effectLst/>
                        </a:rPr>
                        <a:t>4-Team Play-off</a:t>
                      </a:r>
                      <a:endParaRPr lang="en-US" sz="1100">
                        <a:effectLst/>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r>
              <a:tr h="611892">
                <a:tc gridSpan="3">
                  <a:txBody>
                    <a:bodyPr/>
                    <a:lstStyle/>
                    <a:p>
                      <a:pPr marL="0" marR="0">
                        <a:lnSpc>
                          <a:spcPct val="115000"/>
                        </a:lnSpc>
                        <a:spcBef>
                          <a:spcPts val="500"/>
                        </a:spcBef>
                        <a:spcAft>
                          <a:spcPts val="500"/>
                        </a:spcAft>
                      </a:pPr>
                      <a:r>
                        <a:rPr lang="en-NZ" sz="1000">
                          <a:effectLst/>
                        </a:rPr>
                        <a:t>Grand Final Round 1</a:t>
                      </a:r>
                      <a:endParaRPr lang="en-US" sz="1100">
                        <a:effectLst/>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r>
              <a:tr h="611892">
                <a:tc>
                  <a:txBody>
                    <a:bodyPr/>
                    <a:lstStyle/>
                    <a:p>
                      <a:pPr marL="0" marR="0">
                        <a:lnSpc>
                          <a:spcPct val="115000"/>
                        </a:lnSpc>
                        <a:spcBef>
                          <a:spcPts val="500"/>
                        </a:spcBef>
                        <a:spcAft>
                          <a:spcPts val="500"/>
                        </a:spcAft>
                      </a:pPr>
                      <a:r>
                        <a:rPr lang="en-NZ" sz="1000">
                          <a:effectLst/>
                        </a:rPr>
                        <a:t>Match 1</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500"/>
                        </a:spcBef>
                        <a:spcAft>
                          <a:spcPts val="500"/>
                        </a:spcAft>
                      </a:pPr>
                      <a:r>
                        <a:rPr lang="en-NZ" sz="1000">
                          <a:effectLst/>
                        </a:rPr>
                        <a:t>Team 1 vs Team 2</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500"/>
                        </a:spcBef>
                        <a:spcAft>
                          <a:spcPts val="500"/>
                        </a:spcAft>
                      </a:pPr>
                      <a:r>
                        <a:rPr lang="en-NZ" sz="1000">
                          <a:effectLst/>
                        </a:rPr>
                        <a:t>Winner to final</a:t>
                      </a:r>
                      <a:endParaRPr lang="en-US" sz="1100">
                        <a:effectLst/>
                        <a:latin typeface="Calibri"/>
                        <a:ea typeface="Times New Roman"/>
                        <a:cs typeface="Times New Roman"/>
                      </a:endParaRPr>
                    </a:p>
                  </a:txBody>
                  <a:tcPr marL="68580" marR="68580" marT="0" marB="0"/>
                </a:tc>
              </a:tr>
              <a:tr h="595850">
                <a:tc>
                  <a:txBody>
                    <a:bodyPr/>
                    <a:lstStyle/>
                    <a:p>
                      <a:pPr marL="0" marR="0">
                        <a:lnSpc>
                          <a:spcPct val="115000"/>
                        </a:lnSpc>
                        <a:spcBef>
                          <a:spcPts val="500"/>
                        </a:spcBef>
                        <a:spcAft>
                          <a:spcPts val="500"/>
                        </a:spcAft>
                      </a:pPr>
                      <a:r>
                        <a:rPr lang="en-NZ" sz="1000">
                          <a:effectLst/>
                        </a:rPr>
                        <a:t>Match 2</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500"/>
                        </a:spcBef>
                        <a:spcAft>
                          <a:spcPts val="500"/>
                        </a:spcAft>
                      </a:pPr>
                      <a:r>
                        <a:rPr lang="en-NZ" sz="1000" dirty="0">
                          <a:effectLst/>
                        </a:rPr>
                        <a:t>Team 3 </a:t>
                      </a:r>
                      <a:r>
                        <a:rPr lang="en-NZ" sz="1000" dirty="0" err="1">
                          <a:effectLst/>
                        </a:rPr>
                        <a:t>vs</a:t>
                      </a:r>
                      <a:r>
                        <a:rPr lang="en-NZ" sz="1000" dirty="0">
                          <a:effectLst/>
                        </a:rPr>
                        <a:t> Team 4</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500"/>
                        </a:spcBef>
                        <a:spcAft>
                          <a:spcPts val="500"/>
                        </a:spcAft>
                      </a:pPr>
                      <a:r>
                        <a:rPr lang="en-NZ" sz="1000">
                          <a:effectLst/>
                        </a:rPr>
                        <a:t>Loser eliminated</a:t>
                      </a:r>
                      <a:endParaRPr lang="en-US" sz="1100">
                        <a:effectLst/>
                        <a:latin typeface="Calibri"/>
                        <a:ea typeface="Times New Roman"/>
                        <a:cs typeface="Times New Roman"/>
                      </a:endParaRPr>
                    </a:p>
                  </a:txBody>
                  <a:tcPr marL="68580" marR="68580" marT="0" marB="0"/>
                </a:tc>
              </a:tr>
              <a:tr h="611892">
                <a:tc gridSpan="3">
                  <a:txBody>
                    <a:bodyPr/>
                    <a:lstStyle/>
                    <a:p>
                      <a:pPr marL="0" marR="0">
                        <a:lnSpc>
                          <a:spcPct val="115000"/>
                        </a:lnSpc>
                        <a:spcBef>
                          <a:spcPts val="500"/>
                        </a:spcBef>
                        <a:spcAft>
                          <a:spcPts val="500"/>
                        </a:spcAft>
                      </a:pPr>
                      <a:r>
                        <a:rPr lang="en-NZ" sz="1000">
                          <a:effectLst/>
                        </a:rPr>
                        <a:t>Grand Final Round 2</a:t>
                      </a:r>
                      <a:endParaRPr lang="en-US" sz="1100">
                        <a:effectLst/>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r>
              <a:tr h="611892">
                <a:tc>
                  <a:txBody>
                    <a:bodyPr/>
                    <a:lstStyle/>
                    <a:p>
                      <a:pPr marL="0" marR="0">
                        <a:lnSpc>
                          <a:spcPct val="115000"/>
                        </a:lnSpc>
                        <a:spcBef>
                          <a:spcPts val="500"/>
                        </a:spcBef>
                        <a:spcAft>
                          <a:spcPts val="500"/>
                        </a:spcAft>
                      </a:pPr>
                      <a:r>
                        <a:rPr lang="en-NZ" sz="1000">
                          <a:effectLst/>
                        </a:rPr>
                        <a:t>Match 3</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500"/>
                        </a:spcBef>
                        <a:spcAft>
                          <a:spcPts val="500"/>
                        </a:spcAft>
                      </a:pPr>
                      <a:r>
                        <a:rPr lang="en-NZ" sz="1000">
                          <a:effectLst/>
                        </a:rPr>
                        <a:t>Loser Match 1 vs Winner Match 2</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500"/>
                        </a:spcBef>
                        <a:spcAft>
                          <a:spcPts val="500"/>
                        </a:spcAft>
                      </a:pPr>
                      <a:r>
                        <a:rPr lang="en-NZ" sz="1000">
                          <a:effectLst/>
                        </a:rPr>
                        <a:t>Winner to final</a:t>
                      </a:r>
                      <a:endParaRPr lang="en-US" sz="1100">
                        <a:effectLst/>
                        <a:latin typeface="Calibri"/>
                        <a:ea typeface="Times New Roman"/>
                        <a:cs typeface="Times New Roman"/>
                      </a:endParaRPr>
                    </a:p>
                  </a:txBody>
                  <a:tcPr marL="68580" marR="68580" marT="0" marB="0"/>
                </a:tc>
              </a:tr>
              <a:tr h="611892">
                <a:tc>
                  <a:txBody>
                    <a:bodyPr/>
                    <a:lstStyle/>
                    <a:p>
                      <a:pPr marL="0" marR="0">
                        <a:lnSpc>
                          <a:spcPct val="115000"/>
                        </a:lnSpc>
                        <a:spcBef>
                          <a:spcPts val="500"/>
                        </a:spcBef>
                        <a:spcAft>
                          <a:spcPts val="500"/>
                        </a:spcAft>
                      </a:pPr>
                      <a:r>
                        <a:rPr lang="en-NZ" sz="1000">
                          <a:effectLst/>
                        </a:rPr>
                        <a:t>Grand Final</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500"/>
                        </a:spcBef>
                        <a:spcAft>
                          <a:spcPts val="500"/>
                        </a:spcAft>
                      </a:pPr>
                      <a:r>
                        <a:rPr lang="en-NZ" sz="1000">
                          <a:effectLst/>
                        </a:rPr>
                        <a:t>Winner Match 1 vs Winner Match 2</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500"/>
                        </a:spcBef>
                        <a:spcAft>
                          <a:spcPts val="500"/>
                        </a:spcAft>
                      </a:pPr>
                      <a:r>
                        <a:rPr lang="en-NZ" sz="1000" dirty="0">
                          <a:effectLst/>
                        </a:rPr>
                        <a:t>Overall winner</a:t>
                      </a:r>
                      <a:endParaRPr lang="en-US" sz="11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822635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98119544"/>
              </p:ext>
            </p:extLst>
          </p:nvPr>
        </p:nvGraphicFramePr>
        <p:xfrm>
          <a:off x="990600" y="1143000"/>
          <a:ext cx="6629400" cy="5087617"/>
        </p:xfrm>
        <a:graphic>
          <a:graphicData uri="http://schemas.openxmlformats.org/drawingml/2006/table">
            <a:tbl>
              <a:tblPr firstRow="1" firstCol="1" bandRow="1">
                <a:tableStyleId>{5C22544A-7EE6-4342-B048-85BDC9FD1C3A}</a:tableStyleId>
              </a:tblPr>
              <a:tblGrid>
                <a:gridCol w="1337858"/>
                <a:gridCol w="208382"/>
                <a:gridCol w="3106181"/>
                <a:gridCol w="1976979"/>
              </a:tblGrid>
              <a:tr h="1497221">
                <a:tc gridSpan="4">
                  <a:txBody>
                    <a:bodyPr/>
                    <a:lstStyle/>
                    <a:p>
                      <a:pPr marL="0" marR="0">
                        <a:lnSpc>
                          <a:spcPct val="115000"/>
                        </a:lnSpc>
                        <a:spcBef>
                          <a:spcPts val="500"/>
                        </a:spcBef>
                        <a:spcAft>
                          <a:spcPts val="500"/>
                        </a:spcAft>
                      </a:pPr>
                      <a:r>
                        <a:rPr lang="en-NZ" sz="1100" dirty="0">
                          <a:effectLst/>
                        </a:rPr>
                        <a:t>5-Team Play-off</a:t>
                      </a:r>
                      <a:endParaRPr lang="en-US" sz="1100" dirty="0">
                        <a:effectLst/>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365498">
                <a:tc gridSpan="4">
                  <a:txBody>
                    <a:bodyPr/>
                    <a:lstStyle/>
                    <a:p>
                      <a:pPr marL="0" marR="0">
                        <a:lnSpc>
                          <a:spcPct val="115000"/>
                        </a:lnSpc>
                        <a:spcBef>
                          <a:spcPts val="500"/>
                        </a:spcBef>
                        <a:spcAft>
                          <a:spcPts val="500"/>
                        </a:spcAft>
                      </a:pPr>
                      <a:r>
                        <a:rPr lang="en-NZ" sz="1000">
                          <a:effectLst/>
                        </a:rPr>
                        <a:t>Grand Final Round 1</a:t>
                      </a:r>
                      <a:endParaRPr lang="en-US" sz="1100">
                        <a:effectLst/>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365498">
                <a:tc>
                  <a:txBody>
                    <a:bodyPr/>
                    <a:lstStyle/>
                    <a:p>
                      <a:pPr marL="0" marR="0">
                        <a:lnSpc>
                          <a:spcPct val="115000"/>
                        </a:lnSpc>
                        <a:spcBef>
                          <a:spcPts val="500"/>
                        </a:spcBef>
                        <a:spcAft>
                          <a:spcPts val="500"/>
                        </a:spcAft>
                      </a:pPr>
                      <a:r>
                        <a:rPr lang="en-NZ" sz="1000">
                          <a:effectLst/>
                        </a:rPr>
                        <a:t>Match 1</a:t>
                      </a:r>
                      <a:endParaRPr lang="en-US" sz="1100">
                        <a:effectLst/>
                        <a:latin typeface="Calibri"/>
                        <a:ea typeface="Times New Roman"/>
                        <a:cs typeface="Times New Roman"/>
                      </a:endParaRPr>
                    </a:p>
                  </a:txBody>
                  <a:tcPr marL="68580" marR="68580" marT="0" marB="0"/>
                </a:tc>
                <a:tc gridSpan="2">
                  <a:txBody>
                    <a:bodyPr/>
                    <a:lstStyle/>
                    <a:p>
                      <a:pPr marL="0" marR="0">
                        <a:lnSpc>
                          <a:spcPct val="115000"/>
                        </a:lnSpc>
                        <a:spcBef>
                          <a:spcPts val="500"/>
                        </a:spcBef>
                        <a:spcAft>
                          <a:spcPts val="500"/>
                        </a:spcAft>
                      </a:pPr>
                      <a:r>
                        <a:rPr lang="en-NZ" sz="1000">
                          <a:effectLst/>
                        </a:rPr>
                        <a:t>Team 1 vs Bye</a:t>
                      </a:r>
                      <a:endParaRPr lang="en-US" sz="1100">
                        <a:effectLst/>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nSpc>
                          <a:spcPct val="115000"/>
                        </a:lnSpc>
                        <a:spcBef>
                          <a:spcPts val="0"/>
                        </a:spcBef>
                        <a:spcAft>
                          <a:spcPts val="1000"/>
                        </a:spcAft>
                      </a:pPr>
                      <a:r>
                        <a:rPr lang="en-NZ" sz="1100">
                          <a:effectLst/>
                        </a:rPr>
                        <a:t> </a:t>
                      </a:r>
                      <a:endParaRPr lang="en-US" sz="1100">
                        <a:effectLst/>
                        <a:latin typeface="Calibri"/>
                        <a:ea typeface="Times New Roman"/>
                        <a:cs typeface="Times New Roman"/>
                      </a:endParaRPr>
                    </a:p>
                  </a:txBody>
                  <a:tcPr marL="68580" marR="68580" marT="0" marB="0"/>
                </a:tc>
              </a:tr>
              <a:tr h="355223">
                <a:tc>
                  <a:txBody>
                    <a:bodyPr/>
                    <a:lstStyle/>
                    <a:p>
                      <a:pPr marL="0" marR="0">
                        <a:lnSpc>
                          <a:spcPct val="115000"/>
                        </a:lnSpc>
                        <a:spcBef>
                          <a:spcPts val="500"/>
                        </a:spcBef>
                        <a:spcAft>
                          <a:spcPts val="500"/>
                        </a:spcAft>
                      </a:pPr>
                      <a:r>
                        <a:rPr lang="en-NZ" sz="1000">
                          <a:effectLst/>
                        </a:rPr>
                        <a:t>Match 2</a:t>
                      </a:r>
                      <a:endParaRPr lang="en-US" sz="1100">
                        <a:effectLst/>
                        <a:latin typeface="Calibri"/>
                        <a:ea typeface="Times New Roman"/>
                        <a:cs typeface="Times New Roman"/>
                      </a:endParaRPr>
                    </a:p>
                  </a:txBody>
                  <a:tcPr marL="68580" marR="68580" marT="0" marB="0"/>
                </a:tc>
                <a:tc gridSpan="2">
                  <a:txBody>
                    <a:bodyPr/>
                    <a:lstStyle/>
                    <a:p>
                      <a:pPr marL="0" marR="0">
                        <a:lnSpc>
                          <a:spcPct val="115000"/>
                        </a:lnSpc>
                        <a:spcBef>
                          <a:spcPts val="500"/>
                        </a:spcBef>
                        <a:spcAft>
                          <a:spcPts val="500"/>
                        </a:spcAft>
                      </a:pPr>
                      <a:r>
                        <a:rPr lang="en-NZ" sz="1000" dirty="0">
                          <a:effectLst/>
                        </a:rPr>
                        <a:t>Team 2 </a:t>
                      </a:r>
                      <a:r>
                        <a:rPr lang="en-NZ" sz="1000" dirty="0" err="1">
                          <a:effectLst/>
                        </a:rPr>
                        <a:t>vs</a:t>
                      </a:r>
                      <a:r>
                        <a:rPr lang="en-NZ" sz="1000" dirty="0">
                          <a:effectLst/>
                        </a:rPr>
                        <a:t> Team 3</a:t>
                      </a:r>
                      <a:endParaRPr lang="en-US" sz="1100" dirty="0">
                        <a:effectLst/>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nSpc>
                          <a:spcPct val="115000"/>
                        </a:lnSpc>
                        <a:spcBef>
                          <a:spcPts val="500"/>
                        </a:spcBef>
                        <a:spcAft>
                          <a:spcPts val="500"/>
                        </a:spcAft>
                      </a:pPr>
                      <a:r>
                        <a:rPr lang="en-NZ" sz="1000" dirty="0">
                          <a:effectLst/>
                        </a:rPr>
                        <a:t> </a:t>
                      </a:r>
                      <a:endParaRPr lang="en-US" sz="1100" dirty="0">
                        <a:effectLst/>
                        <a:latin typeface="Calibri"/>
                        <a:ea typeface="Times New Roman"/>
                        <a:cs typeface="Times New Roman"/>
                      </a:endParaRPr>
                    </a:p>
                  </a:txBody>
                  <a:tcPr marL="68580" marR="68580" marT="0" marB="0"/>
                </a:tc>
              </a:tr>
              <a:tr h="364764">
                <a:tc>
                  <a:txBody>
                    <a:bodyPr/>
                    <a:lstStyle/>
                    <a:p>
                      <a:pPr marL="0" marR="0">
                        <a:lnSpc>
                          <a:spcPct val="115000"/>
                        </a:lnSpc>
                        <a:spcBef>
                          <a:spcPts val="500"/>
                        </a:spcBef>
                        <a:spcAft>
                          <a:spcPts val="500"/>
                        </a:spcAft>
                      </a:pPr>
                      <a:r>
                        <a:rPr lang="en-NZ" sz="1000">
                          <a:effectLst/>
                        </a:rPr>
                        <a:t>Match 3</a:t>
                      </a:r>
                      <a:endParaRPr lang="en-US" sz="1100">
                        <a:effectLst/>
                        <a:latin typeface="Calibri"/>
                        <a:ea typeface="Times New Roman"/>
                        <a:cs typeface="Times New Roman"/>
                      </a:endParaRPr>
                    </a:p>
                  </a:txBody>
                  <a:tcPr marL="68580" marR="68580" marT="0" marB="0"/>
                </a:tc>
                <a:tc gridSpan="2">
                  <a:txBody>
                    <a:bodyPr/>
                    <a:lstStyle/>
                    <a:p>
                      <a:pPr marL="0" marR="0">
                        <a:lnSpc>
                          <a:spcPct val="115000"/>
                        </a:lnSpc>
                        <a:spcBef>
                          <a:spcPts val="500"/>
                        </a:spcBef>
                        <a:spcAft>
                          <a:spcPts val="500"/>
                        </a:spcAft>
                      </a:pPr>
                      <a:r>
                        <a:rPr lang="en-NZ" sz="1000" dirty="0">
                          <a:effectLst/>
                        </a:rPr>
                        <a:t>Team 4 </a:t>
                      </a:r>
                      <a:r>
                        <a:rPr lang="en-NZ" sz="1000" dirty="0" err="1">
                          <a:effectLst/>
                        </a:rPr>
                        <a:t>vs</a:t>
                      </a:r>
                      <a:r>
                        <a:rPr lang="en-NZ" sz="1000" dirty="0">
                          <a:effectLst/>
                        </a:rPr>
                        <a:t> Team 5</a:t>
                      </a:r>
                      <a:endParaRPr lang="en-US" sz="1100" dirty="0">
                        <a:effectLst/>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nSpc>
                          <a:spcPct val="115000"/>
                        </a:lnSpc>
                        <a:spcBef>
                          <a:spcPts val="500"/>
                        </a:spcBef>
                        <a:spcAft>
                          <a:spcPts val="500"/>
                        </a:spcAft>
                      </a:pPr>
                      <a:r>
                        <a:rPr lang="en-NZ" sz="1000">
                          <a:effectLst/>
                        </a:rPr>
                        <a:t>Loser eliminated</a:t>
                      </a:r>
                      <a:endParaRPr lang="en-US" sz="1100">
                        <a:effectLst/>
                        <a:latin typeface="Calibri"/>
                        <a:ea typeface="Times New Roman"/>
                        <a:cs typeface="Times New Roman"/>
                      </a:endParaRPr>
                    </a:p>
                  </a:txBody>
                  <a:tcPr marL="68580" marR="68580" marT="0" marB="0"/>
                </a:tc>
              </a:tr>
              <a:tr h="355223">
                <a:tc gridSpan="4">
                  <a:txBody>
                    <a:bodyPr/>
                    <a:lstStyle/>
                    <a:p>
                      <a:pPr marL="0" marR="0">
                        <a:lnSpc>
                          <a:spcPct val="115000"/>
                        </a:lnSpc>
                        <a:spcBef>
                          <a:spcPts val="500"/>
                        </a:spcBef>
                        <a:spcAft>
                          <a:spcPts val="500"/>
                        </a:spcAft>
                      </a:pPr>
                      <a:r>
                        <a:rPr lang="en-NZ" sz="1000">
                          <a:effectLst/>
                        </a:rPr>
                        <a:t>Grand Final Round 2</a:t>
                      </a:r>
                      <a:endParaRPr lang="en-US" sz="1100">
                        <a:effectLst/>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344214">
                <a:tc gridSpan="2">
                  <a:txBody>
                    <a:bodyPr/>
                    <a:lstStyle/>
                    <a:p>
                      <a:pPr marL="0" marR="0">
                        <a:lnSpc>
                          <a:spcPct val="115000"/>
                        </a:lnSpc>
                        <a:spcBef>
                          <a:spcPts val="500"/>
                        </a:spcBef>
                        <a:spcAft>
                          <a:spcPts val="500"/>
                        </a:spcAft>
                      </a:pPr>
                      <a:r>
                        <a:rPr lang="en-NZ" sz="1000">
                          <a:effectLst/>
                        </a:rPr>
                        <a:t>Match 4</a:t>
                      </a:r>
                      <a:endParaRPr lang="en-US" sz="1100">
                        <a:effectLst/>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nSpc>
                          <a:spcPct val="115000"/>
                        </a:lnSpc>
                        <a:spcBef>
                          <a:spcPts val="500"/>
                        </a:spcBef>
                        <a:spcAft>
                          <a:spcPts val="500"/>
                        </a:spcAft>
                      </a:pPr>
                      <a:r>
                        <a:rPr lang="en-NZ" sz="1000">
                          <a:effectLst/>
                        </a:rPr>
                        <a:t>Team 1 vs Winner Match 2</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500"/>
                        </a:spcBef>
                        <a:spcAft>
                          <a:spcPts val="500"/>
                        </a:spcAft>
                      </a:pPr>
                      <a:r>
                        <a:rPr lang="en-NZ" sz="1000">
                          <a:effectLst/>
                        </a:rPr>
                        <a:t>Winner to final</a:t>
                      </a:r>
                      <a:endParaRPr lang="en-US" sz="1100">
                        <a:effectLst/>
                        <a:latin typeface="Calibri"/>
                        <a:ea typeface="Times New Roman"/>
                        <a:cs typeface="Times New Roman"/>
                      </a:endParaRPr>
                    </a:p>
                  </a:txBody>
                  <a:tcPr marL="68580" marR="68580" marT="0" marB="0"/>
                </a:tc>
              </a:tr>
              <a:tr h="286968">
                <a:tc gridSpan="2">
                  <a:txBody>
                    <a:bodyPr/>
                    <a:lstStyle/>
                    <a:p>
                      <a:pPr marL="0" marR="0">
                        <a:lnSpc>
                          <a:spcPct val="115000"/>
                        </a:lnSpc>
                        <a:spcBef>
                          <a:spcPts val="500"/>
                        </a:spcBef>
                        <a:spcAft>
                          <a:spcPts val="500"/>
                        </a:spcAft>
                      </a:pPr>
                      <a:r>
                        <a:rPr lang="en-NZ" sz="1000">
                          <a:effectLst/>
                        </a:rPr>
                        <a:t>Match 5</a:t>
                      </a:r>
                      <a:endParaRPr lang="en-US" sz="1100">
                        <a:effectLst/>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nSpc>
                          <a:spcPct val="115000"/>
                        </a:lnSpc>
                        <a:spcBef>
                          <a:spcPts val="500"/>
                        </a:spcBef>
                        <a:spcAft>
                          <a:spcPts val="500"/>
                        </a:spcAft>
                      </a:pPr>
                      <a:r>
                        <a:rPr lang="en-NZ" sz="1000">
                          <a:effectLst/>
                        </a:rPr>
                        <a:t>Loser Match 2 vs Winner Match 3</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500"/>
                        </a:spcBef>
                        <a:spcAft>
                          <a:spcPts val="500"/>
                        </a:spcAft>
                      </a:pPr>
                      <a:r>
                        <a:rPr lang="en-NZ" sz="1000">
                          <a:effectLst/>
                        </a:rPr>
                        <a:t>Loser eliminated</a:t>
                      </a:r>
                      <a:endParaRPr lang="en-US" sz="1100">
                        <a:effectLst/>
                        <a:latin typeface="Calibri"/>
                        <a:ea typeface="Times New Roman"/>
                        <a:cs typeface="Times New Roman"/>
                      </a:endParaRPr>
                    </a:p>
                  </a:txBody>
                  <a:tcPr marL="68580" marR="68580" marT="0" marB="0"/>
                </a:tc>
              </a:tr>
              <a:tr h="365498">
                <a:tc gridSpan="4">
                  <a:txBody>
                    <a:bodyPr/>
                    <a:lstStyle/>
                    <a:p>
                      <a:pPr marL="0" marR="0">
                        <a:lnSpc>
                          <a:spcPct val="115000"/>
                        </a:lnSpc>
                        <a:spcBef>
                          <a:spcPts val="500"/>
                        </a:spcBef>
                        <a:spcAft>
                          <a:spcPts val="500"/>
                        </a:spcAft>
                      </a:pPr>
                      <a:r>
                        <a:rPr lang="en-NZ" sz="1000">
                          <a:effectLst/>
                        </a:rPr>
                        <a:t>Grand Final Round 3</a:t>
                      </a:r>
                      <a:endParaRPr lang="en-US" sz="1100">
                        <a:effectLst/>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370636">
                <a:tc gridSpan="2">
                  <a:txBody>
                    <a:bodyPr/>
                    <a:lstStyle/>
                    <a:p>
                      <a:pPr marL="0" marR="0">
                        <a:lnSpc>
                          <a:spcPct val="115000"/>
                        </a:lnSpc>
                        <a:spcBef>
                          <a:spcPts val="500"/>
                        </a:spcBef>
                        <a:spcAft>
                          <a:spcPts val="500"/>
                        </a:spcAft>
                      </a:pPr>
                      <a:r>
                        <a:rPr lang="en-NZ" sz="1000">
                          <a:effectLst/>
                        </a:rPr>
                        <a:t>Match 6</a:t>
                      </a:r>
                      <a:endParaRPr lang="en-US" sz="1100">
                        <a:effectLst/>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nSpc>
                          <a:spcPct val="115000"/>
                        </a:lnSpc>
                        <a:spcBef>
                          <a:spcPts val="500"/>
                        </a:spcBef>
                        <a:spcAft>
                          <a:spcPts val="500"/>
                        </a:spcAft>
                      </a:pPr>
                      <a:r>
                        <a:rPr lang="en-NZ" sz="1000">
                          <a:effectLst/>
                        </a:rPr>
                        <a:t>Loser Match 4 vs Winner Match 5</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500"/>
                        </a:spcBef>
                        <a:spcAft>
                          <a:spcPts val="500"/>
                        </a:spcAft>
                      </a:pPr>
                      <a:r>
                        <a:rPr lang="en-NZ" sz="1000">
                          <a:effectLst/>
                        </a:rPr>
                        <a:t>Loser eliminated</a:t>
                      </a:r>
                      <a:endParaRPr lang="en-US" sz="1100">
                        <a:effectLst/>
                        <a:latin typeface="Calibri"/>
                        <a:ea typeface="Times New Roman"/>
                        <a:cs typeface="Times New Roman"/>
                      </a:endParaRPr>
                    </a:p>
                  </a:txBody>
                  <a:tcPr marL="68580" marR="68580" marT="0" marB="0"/>
                </a:tc>
              </a:tr>
              <a:tr h="416874">
                <a:tc gridSpan="2">
                  <a:txBody>
                    <a:bodyPr/>
                    <a:lstStyle/>
                    <a:p>
                      <a:pPr marL="0" marR="0">
                        <a:lnSpc>
                          <a:spcPct val="115000"/>
                        </a:lnSpc>
                        <a:spcBef>
                          <a:spcPts val="500"/>
                        </a:spcBef>
                        <a:spcAft>
                          <a:spcPts val="500"/>
                        </a:spcAft>
                      </a:pPr>
                      <a:r>
                        <a:rPr lang="en-NZ" sz="1000">
                          <a:effectLst/>
                        </a:rPr>
                        <a:t>Grand Final</a:t>
                      </a:r>
                      <a:endParaRPr lang="en-US" sz="1100">
                        <a:effectLst/>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nSpc>
                          <a:spcPct val="115000"/>
                        </a:lnSpc>
                        <a:spcBef>
                          <a:spcPts val="500"/>
                        </a:spcBef>
                        <a:spcAft>
                          <a:spcPts val="500"/>
                        </a:spcAft>
                      </a:pPr>
                      <a:r>
                        <a:rPr lang="en-NZ" sz="1000">
                          <a:effectLst/>
                        </a:rPr>
                        <a:t>Winner Match 4 vs Winner Match 6</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500"/>
                        </a:spcBef>
                        <a:spcAft>
                          <a:spcPts val="500"/>
                        </a:spcAft>
                      </a:pPr>
                      <a:r>
                        <a:rPr lang="en-NZ" sz="1000" dirty="0">
                          <a:effectLst/>
                        </a:rPr>
                        <a:t>Overall winner</a:t>
                      </a:r>
                      <a:endParaRPr lang="en-US" sz="11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53794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Times New Roman" pitchFamily="18" charset="0"/>
                <a:cs typeface="Times New Roman" pitchFamily="18" charset="0"/>
              </a:rPr>
              <a:t>Note </a:t>
            </a:r>
            <a:r>
              <a:rPr lang="en-US" dirty="0" smtClean="0">
                <a:latin typeface="Times New Roman" pitchFamily="18" charset="0"/>
                <a:cs typeface="Times New Roman" pitchFamily="18" charset="0"/>
              </a:rPr>
              <a:t>that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r>
              <a:rPr lang="en-US" sz="2800" dirty="0" smtClean="0"/>
              <a:t>•</a:t>
            </a:r>
            <a:r>
              <a:rPr lang="en-US" sz="2800" dirty="0">
                <a:latin typeface="Times New Roman" pitchFamily="18" charset="0"/>
                <a:cs typeface="Times New Roman" pitchFamily="18" charset="0"/>
              </a:rPr>
              <a:t>A</a:t>
            </a:r>
            <a:r>
              <a:rPr lang="en-US" sz="2800" dirty="0" smtClean="0">
                <a:latin typeface="Times New Roman" pitchFamily="18" charset="0"/>
                <a:cs typeface="Times New Roman" pitchFamily="18" charset="0"/>
              </a:rPr>
              <a:t>ll </a:t>
            </a:r>
            <a:r>
              <a:rPr lang="en-US" sz="2800" dirty="0">
                <a:latin typeface="Times New Roman" pitchFamily="18" charset="0"/>
                <a:cs typeface="Times New Roman" pitchFamily="18" charset="0"/>
              </a:rPr>
              <a:t>challenges must be accepted and played before a pre-determined date or time</a:t>
            </a:r>
          </a:p>
          <a:p>
            <a:pPr marL="0" indent="0" algn="just">
              <a:buNone/>
            </a:pPr>
            <a:r>
              <a:rPr lang="en-US" sz="2800" dirty="0" smtClean="0">
                <a:latin typeface="Times New Roman" pitchFamily="18" charset="0"/>
                <a:cs typeface="Times New Roman" pitchFamily="18" charset="0"/>
              </a:rPr>
              <a:t>•Specific </a:t>
            </a:r>
            <a:r>
              <a:rPr lang="en-US" sz="2800" dirty="0">
                <a:latin typeface="Times New Roman" pitchFamily="18" charset="0"/>
                <a:cs typeface="Times New Roman" pitchFamily="18" charset="0"/>
              </a:rPr>
              <a:t>rules should be posted concerning the ladder tournament in order to avoid disputes and to keep the tournament running smoothly</a:t>
            </a:r>
          </a:p>
          <a:p>
            <a:pPr marL="0" indent="0" algn="just">
              <a:buNone/>
            </a:pPr>
            <a:r>
              <a:rPr lang="en-US" sz="2800" dirty="0" smtClean="0">
                <a:latin typeface="Times New Roman" pitchFamily="18" charset="0"/>
                <a:cs typeface="Times New Roman" pitchFamily="18" charset="0"/>
              </a:rPr>
              <a:t>•Ideal </a:t>
            </a:r>
            <a:r>
              <a:rPr lang="en-US" sz="2800" dirty="0">
                <a:latin typeface="Times New Roman" pitchFamily="18" charset="0"/>
                <a:cs typeface="Times New Roman" pitchFamily="18" charset="0"/>
              </a:rPr>
              <a:t>for maintaining a continuous ranking of players </a:t>
            </a:r>
            <a:r>
              <a:rPr lang="en-US" sz="2800" dirty="0" smtClean="0">
                <a:latin typeface="Times New Roman" pitchFamily="18" charset="0"/>
                <a:cs typeface="Times New Roman" pitchFamily="18" charset="0"/>
              </a:rPr>
              <a:t>over </a:t>
            </a:r>
            <a:r>
              <a:rPr lang="en-US" sz="2800" dirty="0">
                <a:latin typeface="Times New Roman" pitchFamily="18" charset="0"/>
                <a:cs typeface="Times New Roman" pitchFamily="18" charset="0"/>
              </a:rPr>
              <a:t>a long period of time</a:t>
            </a:r>
          </a:p>
          <a:p>
            <a:pPr marL="0" indent="0">
              <a:buNone/>
            </a:pPr>
            <a:endParaRPr lang="en-US" dirty="0"/>
          </a:p>
        </p:txBody>
      </p:sp>
    </p:spTree>
    <p:extLst>
      <p:ext uri="{BB962C8B-B14F-4D97-AF65-F5344CB8AC3E}">
        <p14:creationId xmlns:p14="http://schemas.microsoft.com/office/powerpoint/2010/main" val="2291014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43200" y="609600"/>
            <a:ext cx="32004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2500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Times New Roman" pitchFamily="18" charset="0"/>
                <a:cs typeface="Times New Roman" pitchFamily="18" charset="0"/>
              </a:rPr>
              <a:t>Advantages</a:t>
            </a:r>
          </a:p>
        </p:txBody>
      </p:sp>
      <p:sp>
        <p:nvSpPr>
          <p:cNvPr id="3" name="Content Placeholder 2"/>
          <p:cNvSpPr>
            <a:spLocks noGrp="1"/>
          </p:cNvSpPr>
          <p:nvPr>
            <p:ph idx="1"/>
          </p:nvPr>
        </p:nvSpPr>
        <p:spPr/>
        <p:txBody>
          <a:bodyPr>
            <a:normAutofit/>
          </a:bodyPr>
          <a:lstStyle/>
          <a:p>
            <a:pPr marL="0" indent="0" algn="just">
              <a:buNone/>
            </a:pPr>
            <a:r>
              <a:rPr lang="en-US" sz="2400" dirty="0"/>
              <a:t>•	</a:t>
            </a:r>
            <a:r>
              <a:rPr lang="en-US" sz="2400" dirty="0">
                <a:latin typeface="Times New Roman" pitchFamily="18" charset="0"/>
                <a:cs typeface="Times New Roman" pitchFamily="18" charset="0"/>
              </a:rPr>
              <a:t>Easy to </a:t>
            </a:r>
            <a:r>
              <a:rPr lang="en-US" sz="2400" dirty="0" smtClean="0">
                <a:latin typeface="Times New Roman" pitchFamily="18" charset="0"/>
                <a:cs typeface="Times New Roman" pitchFamily="18" charset="0"/>
              </a:rPr>
              <a:t>organize.</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Emphasizes </a:t>
            </a:r>
            <a:r>
              <a:rPr lang="en-US" sz="2400" dirty="0">
                <a:latin typeface="Times New Roman" pitchFamily="18" charset="0"/>
                <a:cs typeface="Times New Roman" pitchFamily="18" charset="0"/>
              </a:rPr>
              <a:t>maximum participation.</a:t>
            </a:r>
          </a:p>
          <a:p>
            <a:pPr marL="0" indent="0" algn="just">
              <a:buNone/>
            </a:pPr>
            <a:r>
              <a:rPr lang="en-US" sz="2400" dirty="0">
                <a:latin typeface="Times New Roman" pitchFamily="18" charset="0"/>
                <a:cs typeface="Times New Roman" pitchFamily="18" charset="0"/>
              </a:rPr>
              <a:t>•	Winning not required staying included.</a:t>
            </a:r>
          </a:p>
          <a:p>
            <a:pPr marL="0" indent="0" algn="just">
              <a:buNone/>
            </a:pPr>
            <a:r>
              <a:rPr lang="en-US" sz="2400" dirty="0">
                <a:latin typeface="Times New Roman" pitchFamily="18" charset="0"/>
                <a:cs typeface="Times New Roman" pitchFamily="18" charset="0"/>
              </a:rPr>
              <a:t>•	Opportunity for social interaction.</a:t>
            </a:r>
          </a:p>
          <a:p>
            <a:pPr marL="0" indent="0" algn="just">
              <a:buNone/>
            </a:pPr>
            <a:r>
              <a:rPr lang="en-US" sz="2400" dirty="0">
                <a:latin typeface="Times New Roman" pitchFamily="18" charset="0"/>
                <a:cs typeface="Times New Roman" pitchFamily="18" charset="0"/>
              </a:rPr>
              <a:t>•	No need to maintain win-loss record.</a:t>
            </a:r>
          </a:p>
          <a:p>
            <a:pPr marL="0" indent="0" algn="just">
              <a:buNone/>
            </a:pPr>
            <a:r>
              <a:rPr lang="en-US" sz="2400" dirty="0">
                <a:latin typeface="Times New Roman" pitchFamily="18" charset="0"/>
                <a:cs typeface="Times New Roman" pitchFamily="18" charset="0"/>
              </a:rPr>
              <a:t>•	Participants play when convenient.</a:t>
            </a:r>
          </a:p>
          <a:p>
            <a:pPr marL="0" indent="0" algn="just">
              <a:buNone/>
            </a:pPr>
            <a:r>
              <a:rPr lang="en-US" sz="2400" dirty="0">
                <a:latin typeface="Times New Roman" pitchFamily="18" charset="0"/>
                <a:cs typeface="Times New Roman" pitchFamily="18" charset="0"/>
              </a:rPr>
              <a:t>•	Good for ranking participants.</a:t>
            </a:r>
          </a:p>
          <a:p>
            <a:pPr marL="0" indent="0" algn="just">
              <a:buNone/>
            </a:pPr>
            <a:r>
              <a:rPr lang="en-US" sz="2400" dirty="0">
                <a:latin typeface="Times New Roman" pitchFamily="18" charset="0"/>
                <a:cs typeface="Times New Roman" pitchFamily="18" charset="0"/>
              </a:rPr>
              <a:t>•	No formal schedule.</a:t>
            </a:r>
          </a:p>
          <a:p>
            <a:pPr marL="0" indent="0" algn="just">
              <a:buNone/>
            </a:pPr>
            <a:r>
              <a:rPr lang="en-US" sz="2400" dirty="0">
                <a:latin typeface="Times New Roman" pitchFamily="18" charset="0"/>
                <a:cs typeface="Times New Roman" pitchFamily="18" charset="0"/>
              </a:rPr>
              <a:t>•	No formula required.</a:t>
            </a:r>
          </a:p>
          <a:p>
            <a:endParaRPr lang="en-US" dirty="0"/>
          </a:p>
        </p:txBody>
      </p:sp>
    </p:spTree>
    <p:extLst>
      <p:ext uri="{BB962C8B-B14F-4D97-AF65-F5344CB8AC3E}">
        <p14:creationId xmlns:p14="http://schemas.microsoft.com/office/powerpoint/2010/main" val="1781210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Times New Roman" pitchFamily="18" charset="0"/>
                <a:cs typeface="Times New Roman" pitchFamily="18" charset="0"/>
              </a:rPr>
              <a:t>Disadvantages</a:t>
            </a:r>
          </a:p>
        </p:txBody>
      </p:sp>
      <p:sp>
        <p:nvSpPr>
          <p:cNvPr id="3" name="Content Placeholder 2"/>
          <p:cNvSpPr>
            <a:spLocks noGrp="1"/>
          </p:cNvSpPr>
          <p:nvPr>
            <p:ph idx="1"/>
          </p:nvPr>
        </p:nvSpPr>
        <p:spPr/>
        <p:txBody>
          <a:bodyPr/>
          <a:lstStyle/>
          <a:p>
            <a:pPr marL="0" indent="0">
              <a:buNone/>
            </a:pPr>
            <a:r>
              <a:rPr lang="en-US" sz="2800" dirty="0" smtClean="0">
                <a:latin typeface="Times New Roman" pitchFamily="18" charset="0"/>
                <a:cs typeface="Times New Roman" pitchFamily="18" charset="0"/>
              </a:rPr>
              <a:t>• Communication </a:t>
            </a:r>
            <a:r>
              <a:rPr lang="en-US" sz="2800" dirty="0">
                <a:latin typeface="Times New Roman" pitchFamily="18" charset="0"/>
                <a:cs typeface="Times New Roman" pitchFamily="18" charset="0"/>
              </a:rPr>
              <a:t>between participants </a:t>
            </a:r>
            <a:r>
              <a:rPr lang="en-US" sz="2800" dirty="0" smtClean="0">
                <a:latin typeface="Times New Roman" pitchFamily="18" charset="0"/>
                <a:cs typeface="Times New Roman" pitchFamily="18" charset="0"/>
              </a:rPr>
              <a:t>is required </a:t>
            </a:r>
            <a:r>
              <a:rPr lang="en-US" sz="2800" dirty="0">
                <a:latin typeface="Times New Roman" pitchFamily="18" charset="0"/>
                <a:cs typeface="Times New Roman" pitchFamily="18" charset="0"/>
              </a:rPr>
              <a:t>to arrange match.</a:t>
            </a:r>
          </a:p>
          <a:p>
            <a:pPr marL="0" indent="0">
              <a:buNone/>
            </a:pPr>
            <a:r>
              <a:rPr lang="en-US" sz="2800" dirty="0" smtClean="0">
                <a:latin typeface="Times New Roman" pitchFamily="18" charset="0"/>
                <a:cs typeface="Times New Roman" pitchFamily="18" charset="0"/>
              </a:rPr>
              <a:t>• Lacks </a:t>
            </a:r>
            <a:r>
              <a:rPr lang="en-US" sz="2800" dirty="0">
                <a:latin typeface="Times New Roman" pitchFamily="18" charset="0"/>
                <a:cs typeface="Times New Roman" pitchFamily="18" charset="0"/>
              </a:rPr>
              <a:t>challenge for some.</a:t>
            </a:r>
          </a:p>
          <a:p>
            <a:pPr marL="0" indent="0">
              <a:buNone/>
            </a:pPr>
            <a:r>
              <a:rPr lang="en-US" sz="2800" dirty="0" smtClean="0">
                <a:latin typeface="Times New Roman" pitchFamily="18" charset="0"/>
                <a:cs typeface="Times New Roman" pitchFamily="18" charset="0"/>
              </a:rPr>
              <a:t>• Suited </a:t>
            </a:r>
            <a:r>
              <a:rPr lang="en-US" sz="2800" dirty="0">
                <a:latin typeface="Times New Roman" pitchFamily="18" charset="0"/>
                <a:cs typeface="Times New Roman" pitchFamily="18" charset="0"/>
              </a:rPr>
              <a:t>for small number of entries only.</a:t>
            </a:r>
          </a:p>
          <a:p>
            <a:pPr marL="0" indent="0">
              <a:buNone/>
            </a:pPr>
            <a:r>
              <a:rPr lang="en-US" sz="2800" dirty="0" smtClean="0">
                <a:latin typeface="Times New Roman" pitchFamily="18" charset="0"/>
                <a:cs typeface="Times New Roman" pitchFamily="18" charset="0"/>
              </a:rPr>
              <a:t>• May </a:t>
            </a:r>
            <a:r>
              <a:rPr lang="en-US" sz="2800" dirty="0">
                <a:latin typeface="Times New Roman" pitchFamily="18" charset="0"/>
                <a:cs typeface="Times New Roman" pitchFamily="18" charset="0"/>
              </a:rPr>
              <a:t>appear overly complicated to some.</a:t>
            </a:r>
          </a:p>
          <a:p>
            <a:endParaRPr lang="en-US" dirty="0"/>
          </a:p>
        </p:txBody>
      </p:sp>
    </p:spTree>
    <p:extLst>
      <p:ext uri="{BB962C8B-B14F-4D97-AF65-F5344CB8AC3E}">
        <p14:creationId xmlns:p14="http://schemas.microsoft.com/office/powerpoint/2010/main" val="821924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Pyramid tournament</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2286000"/>
            <a:ext cx="6096000" cy="3276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6153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Pyramid tournament</a:t>
            </a:r>
          </a:p>
        </p:txBody>
      </p:sp>
      <p:sp>
        <p:nvSpPr>
          <p:cNvPr id="3" name="Content Placeholder 2"/>
          <p:cNvSpPr>
            <a:spLocks noGrp="1"/>
          </p:cNvSpPr>
          <p:nvPr>
            <p:ph idx="1"/>
          </p:nvPr>
        </p:nvSpPr>
        <p:spPr/>
        <p:txBody>
          <a:bodyPr>
            <a:normAutofit/>
          </a:bodyPr>
          <a:lstStyle/>
          <a:p>
            <a:pPr marL="114300" indent="0" algn="just">
              <a:buNone/>
            </a:pPr>
            <a:r>
              <a:rPr lang="en-US" sz="2800" dirty="0">
                <a:latin typeface="Times New Roman" pitchFamily="18" charset="0"/>
                <a:cs typeface="Times New Roman" pitchFamily="18" charset="0"/>
              </a:rPr>
              <a:t>Similar to the ladder tournament, the pyramid tournament maintains continuous, prolonged competition. It allows for more challenges to be made and so more participation, and can include a larger number of participants than the ladder tournament.</a:t>
            </a:r>
          </a:p>
        </p:txBody>
      </p:sp>
    </p:spTree>
    <p:extLst>
      <p:ext uri="{BB962C8B-B14F-4D97-AF65-F5344CB8AC3E}">
        <p14:creationId xmlns:p14="http://schemas.microsoft.com/office/powerpoint/2010/main" val="18121429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36</TotalTime>
  <Words>1172</Words>
  <Application>Microsoft Office PowerPoint</Application>
  <PresentationFormat>On-screen Show (4:3)</PresentationFormat>
  <Paragraphs>140</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Adjacency</vt:lpstr>
      <vt:lpstr>Types of tournaments and draws</vt:lpstr>
      <vt:lpstr>Ladder tournament</vt:lpstr>
      <vt:lpstr>PowerPoint Presentation</vt:lpstr>
      <vt:lpstr>Note that</vt:lpstr>
      <vt:lpstr>PowerPoint Presentation</vt:lpstr>
      <vt:lpstr>Advantages</vt:lpstr>
      <vt:lpstr>Disadvantages</vt:lpstr>
      <vt:lpstr>Pyramid tournament</vt:lpstr>
      <vt:lpstr>Pyramid tournament</vt:lpstr>
      <vt:lpstr>PowerPoint Presentation</vt:lpstr>
      <vt:lpstr>Single elimination tournament</vt:lpstr>
      <vt:lpstr>PowerPoint Presentation</vt:lpstr>
      <vt:lpstr>PowerPoint Presentation</vt:lpstr>
      <vt:lpstr>See figure :1</vt:lpstr>
      <vt:lpstr>PowerPoint Presentation</vt:lpstr>
      <vt:lpstr>Advantages</vt:lpstr>
      <vt:lpstr>Disadvantages</vt:lpstr>
      <vt:lpstr>Consolation tournament</vt:lpstr>
      <vt:lpstr>PowerPoint Presentation</vt:lpstr>
      <vt:lpstr>Figure 2: Consolation tournament for single elimination draw format</vt:lpstr>
      <vt:lpstr>Double elimination tournament</vt:lpstr>
      <vt:lpstr>See figure 3:</vt:lpstr>
      <vt:lpstr>Loser's bracket</vt:lpstr>
      <vt:lpstr>PowerPoint Presentation</vt:lpstr>
      <vt:lpstr>Seeded elimination tournament</vt:lpstr>
      <vt:lpstr>PowerPoint Presentation</vt:lpstr>
      <vt:lpstr>PowerPoint Presentation</vt:lpstr>
      <vt:lpstr>PowerPoint Presentation</vt:lpstr>
      <vt:lpstr>Round robin tournament</vt:lpstr>
      <vt:lpstr>Advantages</vt:lpstr>
      <vt:lpstr>Disadvantages</vt:lpstr>
      <vt:lpstr>PowerPoint Presentation</vt:lpstr>
      <vt:lpstr>Round robin snaking seeding method for two pools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tournaments and draws</dc:title>
  <dc:creator>Admin Sport</dc:creator>
  <cp:lastModifiedBy>Admin Sport</cp:lastModifiedBy>
  <cp:revision>8</cp:revision>
  <dcterms:created xsi:type="dcterms:W3CDTF">2006-08-16T00:00:00Z</dcterms:created>
  <dcterms:modified xsi:type="dcterms:W3CDTF">2018-09-24T05:59:58Z</dcterms:modified>
</cp:coreProperties>
</file>